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60" r:id="rId4"/>
    <p:sldId id="265" r:id="rId5"/>
    <p:sldId id="261" r:id="rId6"/>
    <p:sldId id="263" r:id="rId7"/>
    <p:sldId id="277" r:id="rId8"/>
    <p:sldId id="278" r:id="rId9"/>
    <p:sldId id="269" r:id="rId10"/>
    <p:sldId id="264" r:id="rId11"/>
    <p:sldId id="270" r:id="rId12"/>
    <p:sldId id="271" r:id="rId13"/>
    <p:sldId id="276" r:id="rId14"/>
    <p:sldId id="258" r:id="rId15"/>
    <p:sldId id="274" r:id="rId16"/>
    <p:sldId id="268" r:id="rId17"/>
    <p:sldId id="259" r:id="rId18"/>
    <p:sldId id="279" r:id="rId19"/>
    <p:sldId id="266" r:id="rId20"/>
    <p:sldId id="282" r:id="rId21"/>
    <p:sldId id="275" r:id="rId22"/>
    <p:sldId id="273" r:id="rId23"/>
    <p:sldId id="262" r:id="rId24"/>
    <p:sldId id="280" r:id="rId25"/>
    <p:sldId id="281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9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898" autoAdjust="0"/>
  </p:normalViewPr>
  <p:slideViewPr>
    <p:cSldViewPr snapToGrid="0">
      <p:cViewPr varScale="1">
        <p:scale>
          <a:sx n="94" d="100"/>
          <a:sy n="94" d="100"/>
        </p:scale>
        <p:origin x="209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DDA0A-B951-468E-B9FF-ED02D88489FD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012E-BECA-4F51-9476-2FD0327DF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0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r>
              <a:rPr lang="en-US" baseline="0" dirty="0" smtClean="0"/>
              <a:t> </a:t>
            </a:r>
            <a:r>
              <a:rPr lang="en-US" baseline="0" dirty="0" smtClean="0"/>
              <a:t>morning (</a:t>
            </a:r>
            <a:r>
              <a:rPr lang="en-US" baseline="0" dirty="0" err="1" smtClean="0"/>
              <a:t>arternoon</a:t>
            </a:r>
            <a:r>
              <a:rPr lang="en-US" baseline="0" dirty="0" smtClean="0"/>
              <a:t>)!</a:t>
            </a:r>
            <a:endParaRPr lang="en-US" dirty="0" smtClean="0"/>
          </a:p>
          <a:p>
            <a:r>
              <a:rPr lang="en-US" dirty="0" smtClean="0"/>
              <a:t>My</a:t>
            </a:r>
            <a:r>
              <a:rPr lang="en-US" baseline="0" dirty="0" smtClean="0"/>
              <a:t> name is </a:t>
            </a:r>
            <a:r>
              <a:rPr lang="en-US" baseline="0" dirty="0" err="1" smtClean="0"/>
              <a:t>Vladislav</a:t>
            </a:r>
            <a:r>
              <a:rPr lang="en-US" baseline="0" dirty="0" smtClean="0"/>
              <a:t> Oleynikov.</a:t>
            </a:r>
          </a:p>
          <a:p>
            <a:r>
              <a:rPr lang="en-US" baseline="0" dirty="0" smtClean="0"/>
              <a:t>I am PhD student in </a:t>
            </a:r>
            <a:r>
              <a:rPr lang="en-US" baseline="0" dirty="0" err="1" smtClean="0"/>
              <a:t>Budker</a:t>
            </a:r>
            <a:r>
              <a:rPr lang="en-US" baseline="0" dirty="0" smtClean="0"/>
              <a:t> Institute of Nuclear Physics.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theme of my presentation is “</a:t>
            </a:r>
            <a:r>
              <a:rPr lang="en-US" sz="1200" b="1" dirty="0" smtClean="0">
                <a:solidFill>
                  <a:srgbClr val="C00000"/>
                </a:solidFill>
              </a:rPr>
              <a:t>Measurement of ionization yields of nuclear recoils in liquid argon using two-phase detector”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he-IL" sz="1200" b="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0:00</a:t>
            </a:r>
            <a:r>
              <a:rPr lang="en-US" baseline="0" dirty="0" smtClean="0"/>
              <a:t> – 0:15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70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primary ionization</a:t>
            </a:r>
            <a:r>
              <a:rPr lang="en-US" baseline="0" dirty="0" smtClean="0"/>
              <a:t> charge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was produced by either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gamma from 241Am or 2.45 MeV neutron from DD-generator.</a:t>
            </a:r>
          </a:p>
          <a:p>
            <a:r>
              <a:rPr lang="en-US" dirty="0" smtClean="0"/>
              <a:t>The left picture shows a typical </a:t>
            </a:r>
            <a:r>
              <a:rPr lang="en-US" dirty="0" err="1" smtClean="0"/>
              <a:t>oscillogram</a:t>
            </a:r>
            <a:r>
              <a:rPr lang="en-US" dirty="0" smtClean="0"/>
              <a:t> with a raw signal</a:t>
            </a:r>
            <a:r>
              <a:rPr lang="en-US" baseline="0" dirty="0" smtClean="0"/>
              <a:t> </a:t>
            </a:r>
            <a:r>
              <a:rPr lang="en-US" baseline="0" dirty="0" smtClean="0"/>
              <a:t>and an </a:t>
            </a:r>
            <a:r>
              <a:rPr lang="en-US" baseline="0" dirty="0" smtClean="0"/>
              <a:t>integral spectrum for Am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right picture shows the</a:t>
            </a:r>
            <a:r>
              <a:rPr lang="en-US" baseline="0" dirty="0" smtClean="0"/>
              <a:t> integral spectra for Am, neutron and background runs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10:00</a:t>
            </a:r>
            <a:r>
              <a:rPr lang="en-US" baseline="0" dirty="0" smtClean="0"/>
              <a:t> – 10:40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1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measure ionization yield we subtracted the </a:t>
            </a:r>
            <a:r>
              <a:rPr lang="en-US" b="0" baseline="0" dirty="0" smtClean="0"/>
              <a:t>background-run contribution from the neutron run(see the top left picture).</a:t>
            </a:r>
          </a:p>
          <a:p>
            <a:r>
              <a:rPr lang="en-US" b="0" baseline="0" dirty="0" smtClean="0"/>
              <a:t>After this we </a:t>
            </a:r>
            <a:r>
              <a:rPr lang="en-US" b="0" dirty="0" smtClean="0"/>
              <a:t>subtracted the </a:t>
            </a:r>
            <a:r>
              <a:rPr lang="en-US" b="0" baseline="0" dirty="0" smtClean="0"/>
              <a:t>gamma-ray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contribution</a:t>
            </a:r>
            <a:r>
              <a:rPr lang="en-US" b="0" baseline="0" dirty="0" smtClean="0"/>
              <a:t>, resulted from a radiative capture in surrounding materials (see the bottom left picture).</a:t>
            </a:r>
          </a:p>
          <a:p>
            <a:r>
              <a:rPr lang="en-US" b="0" dirty="0" smtClean="0"/>
              <a:t>Finally, the</a:t>
            </a:r>
            <a:r>
              <a:rPr lang="en-US" b="0" baseline="0" dirty="0" smtClean="0"/>
              <a:t> pulse integral was normalized to that of 60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peak and we </a:t>
            </a:r>
            <a:r>
              <a:rPr lang="en-US" b="0" baseline="0" dirty="0" smtClean="0"/>
              <a:t>found a </a:t>
            </a:r>
            <a:r>
              <a:rPr lang="en-US" b="0" baseline="0" dirty="0" smtClean="0"/>
              <a:t>spectrum end-point in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units of ne</a:t>
            </a:r>
            <a:r>
              <a:rPr lang="en-US" b="0" baseline="0" dirty="0" smtClean="0"/>
              <a:t> (number of electrons escaping recombination with positive ions unit.)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theoretical spectrum (red curve on the right picture) was convolved with energy resolution function (the result of convolution is black curve).</a:t>
            </a:r>
          </a:p>
          <a:p>
            <a:r>
              <a:rPr lang="en-US" b="0" baseline="0" dirty="0" smtClean="0"/>
              <a:t>The Ionization yield was calculated by dividing the end point of experimental spectrum to the theoretical one.</a:t>
            </a:r>
          </a:p>
          <a:p>
            <a:endParaRPr lang="en-US" b="0" baseline="0" dirty="0" smtClean="0"/>
          </a:p>
          <a:p>
            <a:r>
              <a:rPr lang="en-US" b="0" dirty="0" smtClean="0"/>
              <a:t>10:40 – 12:10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1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On the graph you can see the ionization</a:t>
            </a:r>
            <a:r>
              <a:rPr lang="en-US" b="0" baseline="0" dirty="0" smtClean="0"/>
              <a:t> yield as a function of electric field for two data sets:</a:t>
            </a:r>
          </a:p>
          <a:p>
            <a:r>
              <a:rPr lang="en-US" b="0" baseline="0" dirty="0" smtClean="0"/>
              <a:t>Square for previous data obtained in 2014 and circles for current data.</a:t>
            </a:r>
          </a:p>
          <a:p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 field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dependence is well described by Jaffe model (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red curve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</a:p>
          <a:p>
            <a:r>
              <a:rPr lang="en-US" b="0" baseline="0" dirty="0" smtClean="0"/>
              <a:t>A systematic </a:t>
            </a:r>
            <a:r>
              <a:rPr lang="en-US" b="0" baseline="0" dirty="0" smtClean="0"/>
              <a:t>error is dominant and occurs because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of using liquid </a:t>
            </a:r>
            <a:r>
              <a:rPr lang="en-US" sz="1200" b="0" dirty="0" err="1" smtClean="0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 ionization yield of electron recoil for calibration.</a:t>
            </a:r>
            <a:endParaRPr lang="en-US" b="0" dirty="0" smtClean="0"/>
          </a:p>
          <a:p>
            <a:r>
              <a:rPr lang="en-US" dirty="0" smtClean="0"/>
              <a:t>12:10 – 13:00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7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events, 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</a:t>
            </a:r>
            <a:r>
              <a:rPr lang="en-US" baseline="0" dirty="0" smtClean="0"/>
              <a:t>one was detected by </a:t>
            </a:r>
            <a:r>
              <a:rPr lang="en-US" baseline="0" dirty="0" smtClean="0"/>
              <a:t>CRAD.</a:t>
            </a:r>
          </a:p>
          <a:p>
            <a:r>
              <a:rPr lang="en-US" baseline="0" dirty="0" smtClean="0"/>
              <a:t>The right picture shows typical signals from detectors.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When light</a:t>
            </a:r>
            <a:r>
              <a:rPr lang="en-US" sz="1200" b="0" baseline="0" dirty="0" smtClean="0">
                <a:solidFill>
                  <a:srgbClr val="000099"/>
                </a:solidFill>
              </a:rPr>
              <a:t> collection of S1 signal will be enough, we plan to realize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Neutron double-scattering concept.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This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concept</a:t>
            </a:r>
            <a:r>
              <a:rPr lang="en-US" sz="1200" b="0" dirty="0" smtClean="0">
                <a:solidFill>
                  <a:srgbClr val="000099"/>
                </a:solidFill>
              </a:rPr>
              <a:t> </a:t>
            </a:r>
            <a:r>
              <a:rPr lang="en-US" sz="1200" b="0" dirty="0" smtClean="0">
                <a:solidFill>
                  <a:srgbClr val="000099"/>
                </a:solidFill>
              </a:rPr>
              <a:t>has been recently realized in </a:t>
            </a:r>
            <a:r>
              <a:rPr lang="en-US" sz="1200" b="0" dirty="0" err="1" smtClean="0">
                <a:solidFill>
                  <a:srgbClr val="000099"/>
                </a:solidFill>
              </a:rPr>
              <a:t>LXe</a:t>
            </a:r>
            <a:r>
              <a:rPr lang="en-US" sz="1200" b="0" dirty="0" smtClean="0">
                <a:solidFill>
                  <a:srgbClr val="000099"/>
                </a:solidFill>
              </a:rPr>
              <a:t> in LUX experiment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idea of this experiment was to register scattered neutron again in the TPC.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endParaRPr lang="en-US" b="0" dirty="0" smtClean="0"/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left picture shows a scheme of this experiment.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</a:t>
            </a:r>
            <a:r>
              <a:rPr lang="en-US" b="0" baseline="0" dirty="0" smtClean="0"/>
              <a:t>right picture shows recoil energy dependence as a function of the neutron scattering angle.</a:t>
            </a:r>
            <a:r>
              <a:rPr lang="en-US" b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Having high spatial resolution in detector, of 1 mm, we expect reaching accuracy  of about 2</a:t>
            </a:r>
            <a:r>
              <a:rPr lang="en-US" altLang="ru-RU" sz="1200" b="0" baseline="30000" dirty="0" smtClean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200" b="0" dirty="0" err="1" smtClean="0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14:10 – 16:00</a:t>
            </a:r>
          </a:p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16:00</a:t>
            </a:r>
            <a:r>
              <a:rPr lang="en-US" baseline="0" dirty="0" smtClean="0"/>
              <a:t> – 17:00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03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Budker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Also, w</a:t>
            </a:r>
            <a:r>
              <a:rPr lang="en-US" altLang="ru-RU" sz="12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  <a:latin typeface="Wingdings" panose="05000000000000000000" pitchFamily="2" charset="2"/>
              <a:sym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None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488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events.</a:t>
            </a:r>
          </a:p>
          <a:p>
            <a:r>
              <a:rPr lang="en-US" baseline="0" dirty="0" smtClean="0"/>
              <a:t>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by CRAD.</a:t>
            </a:r>
          </a:p>
          <a:p>
            <a:r>
              <a:rPr lang="en-US" baseline="0" dirty="0" smtClean="0"/>
              <a:t>The top right picture shows typical signals from detectors.</a:t>
            </a:r>
          </a:p>
          <a:p>
            <a:r>
              <a:rPr lang="en-US" baseline="0" dirty="0" smtClean="0"/>
              <a:t>The bottom right picture shows </a:t>
            </a:r>
            <a:r>
              <a:rPr lang="en-US" dirty="0" smtClean="0"/>
              <a:t>S1 distribution of time delay with respect to the trigger</a:t>
            </a:r>
            <a:endParaRPr lang="ru-RU" dirty="0" smtClean="0"/>
          </a:p>
          <a:p>
            <a:r>
              <a:rPr lang="en-US" baseline="0" dirty="0" smtClean="0"/>
              <a:t>On this spectrum we clearly see peak near trigger time, so signals were really from sodium 22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78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06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I have divided talk</a:t>
            </a:r>
            <a:r>
              <a:rPr lang="en-US" b="0" baseline="0" dirty="0" smtClean="0"/>
              <a:t> into 5 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First</a:t>
            </a:r>
            <a:r>
              <a:rPr lang="en-US" b="0" baseline="0" dirty="0" smtClean="0"/>
              <a:t> of all I’ll tell you about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Our global objectives and  current activity.</a:t>
            </a:r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I’ll describe a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two-phase Cryogenic Avalanche Detector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third part I’ll present our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recent 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 on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Ionization yields in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LAr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.</a:t>
            </a:r>
          </a:p>
          <a:p>
            <a:pPr>
              <a:buFont typeface="Comic Sans MS" panose="030F0702030302020204" pitchFamily="66" charset="0"/>
              <a:buNone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After this I’ll tell about our Future plans,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in particular about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S1/S2 selection technique and Neutron double-scattering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And, finally, I’ll give summary of presentation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  <a:endParaRPr lang="en-US" b="0" dirty="0" smtClean="0"/>
          </a:p>
          <a:p>
            <a:endParaRPr lang="ru-RU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0</a:t>
            </a:r>
            <a:r>
              <a:rPr lang="en-US" b="0" dirty="0" smtClean="0"/>
              <a:t>:15</a:t>
            </a:r>
            <a:r>
              <a:rPr lang="ru-RU" b="0" dirty="0" smtClean="0"/>
              <a:t> – 1</a:t>
            </a:r>
            <a:r>
              <a:rPr lang="en-US" b="0" dirty="0" smtClean="0"/>
              <a:t>:00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7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[5].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collaboration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presented results 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but in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[PE/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],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i.e. detector-dependent units.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="0" baseline="0" dirty="0" smtClean="0"/>
          </a:p>
          <a:p>
            <a:r>
              <a:rPr lang="en-US" baseline="0" dirty="0" smtClean="0"/>
              <a:t>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from 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76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</a:t>
            </a:r>
            <a:r>
              <a:rPr lang="en-US" baseline="0" dirty="0" smtClean="0"/>
              <a:t>spectrum </a:t>
            </a:r>
            <a:r>
              <a:rPr lang="en-US" dirty="0" smtClean="0"/>
              <a:t>end</a:t>
            </a:r>
            <a:r>
              <a:rPr lang="en-US" baseline="0" dirty="0" smtClean="0"/>
              <a:t> point method we can reject background and gamma after radiative capture by spectra subtraction.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method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we should realize another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1200" b="0" baseline="0" dirty="0" smtClean="0">
                <a:solidFill>
                  <a:srgbClr val="000099"/>
                </a:solidFill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different ionization density for neutron and gamma, i.e. we will have different S2 S1 ratio.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and bottom left images represent logarithmic ratio of S2 and S1 as a function of energy and we can see clear separation between neutron elastic recoil and electron recoil used in XENON experiment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picture represent logarithmic ratio of S2 and S1 as a function of S1 used in LUX experiment.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91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aseline="0" dirty="0" smtClean="0"/>
              <a:t>3d model of our installation.</a:t>
            </a:r>
          </a:p>
          <a:p>
            <a:r>
              <a:rPr lang="en-US" baseline="0" dirty="0" smtClean="0"/>
              <a:t>You can see the detector itself on the left picture and detector inside cryogenic chamber on the right picture.</a:t>
            </a:r>
          </a:p>
          <a:p>
            <a:r>
              <a:rPr lang="en-US" baseline="0" dirty="0" smtClean="0"/>
              <a:t>A tube at the bottom of the right image is neutron generator.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49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experimental setup and its main parameters have been</a:t>
            </a:r>
            <a:r>
              <a:rPr lang="en-US" baseline="0" dirty="0" smtClean="0"/>
              <a:t> described </a:t>
            </a:r>
            <a:r>
              <a:rPr lang="en-US" dirty="0" smtClean="0"/>
              <a:t>and now we’ll discuss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ionization yield.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. </a:t>
            </a:r>
          </a:p>
          <a:p>
            <a:r>
              <a:rPr lang="en-US" dirty="0" smtClean="0"/>
              <a:t>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r>
              <a:rPr lang="en-US" baseline="0" dirty="0" smtClean="0"/>
              <a:t>Recently the first results on the ionization yield of nuclear recoils in liquid argon have been presented in the low energy range: see the top right and the bottom right tables.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recently we have measured ionization yield at 80 and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.</a:t>
            </a:r>
          </a:p>
          <a:p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present work the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7:30 – 10:00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08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global objectives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are </a:t>
            </a:r>
          </a:p>
          <a:p>
            <a:pPr algn="just"/>
            <a:r>
              <a:rPr lang="en-US" altLang="ru-RU" sz="1200" b="0" dirty="0" smtClean="0">
                <a:solidFill>
                  <a:srgbClr val="000099"/>
                </a:solidFill>
              </a:rPr>
              <a:t>Development of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of ultimate sensitivity for dark matter search and coherent neutrino nucleus scattering experiments and their energy calibration.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group is currently conducting researches in the following directions, in the frame of Laboratory of Cosmology and Elementary Particles (located at the NSU and the BINP) and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DarkSide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experiment. 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electroluminescence (EL) yields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a 9-liter detector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342900" marR="0" indent="-34290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Comic Sans MS" panose="030F0702030302020204" pitchFamily="66" charset="0"/>
              <a:buChar char="−"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and N2.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 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using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SiPM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-matrices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1:00 – 2:00</a:t>
            </a:r>
            <a:endParaRPr lang="ru-RU" altLang="ru-RU" b="0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69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Our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Experimental setup  comprises a vacuum-insulated 9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liters </a:t>
            </a:r>
            <a:r>
              <a:rPr lang="en-US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two-phase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cryogenic chamber filled with 2.5 liters of liquid 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During each cooling  procedure 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was purified from electronegative impurities by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Oxisorb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filter, providing electron lifetime in the liquid &gt;70 us. (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откуда это число?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="0" dirty="0" smtClean="0">
                <a:latin typeface="Wingdings" panose="05000000000000000000" pitchFamily="2" charset="2"/>
              </a:rPr>
              <a:t>2</a:t>
            </a:r>
            <a:r>
              <a:rPr lang="en-US" altLang="ru-RU" b="0" dirty="0" smtClean="0">
                <a:latin typeface="Wingdings" panose="05000000000000000000" pitchFamily="2" charset="2"/>
              </a:rPr>
              <a:t>:00</a:t>
            </a:r>
            <a:r>
              <a:rPr lang="ru-RU" altLang="ru-RU" b="0" dirty="0" smtClean="0">
                <a:latin typeface="Wingdings" panose="05000000000000000000" pitchFamily="2" charset="2"/>
              </a:rPr>
              <a:t> – </a:t>
            </a:r>
            <a:r>
              <a:rPr lang="en-US" altLang="ru-RU" b="0" dirty="0" smtClean="0">
                <a:latin typeface="Wingdings" panose="05000000000000000000" pitchFamily="2" charset="2"/>
              </a:rPr>
              <a:t>3:00</a:t>
            </a:r>
            <a:endParaRPr lang="en-US" sz="1200" b="0" baseline="0" dirty="0" smtClean="0">
              <a:solidFill>
                <a:srgbClr val="000099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cryogenic chamber included a cathode electrode, two field-shaping electrodes, a THGEM0, immersed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a double-THGEM assembly, consisting of a THGEM1 and THGEM2, placed in the gas phase above the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EL region was formed by the liquid surface and the THGEM1 plate.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smtClean="0"/>
              <a:t>There were two ways of optical readout of the EL gap.</a:t>
            </a:r>
          </a:p>
          <a:p>
            <a:r>
              <a:rPr lang="en-US" dirty="0" smtClean="0"/>
              <a:t>Firstly, the gap was viewed by four compact cryogenic PMT,</a:t>
            </a:r>
            <a:r>
              <a:rPr lang="en-US" baseline="0" dirty="0" smtClean="0"/>
              <a:t> located on the perimeter of the gap.</a:t>
            </a:r>
          </a:p>
          <a:p>
            <a:r>
              <a:rPr lang="en-US" dirty="0" smtClean="0"/>
              <a:t>Secondly, the scintillation</a:t>
            </a:r>
            <a:r>
              <a:rPr lang="en-US" baseline="0" dirty="0" smtClean="0"/>
              <a:t> in the spectral range other that VUV (NIR, for example) could be recorded using 11 by 11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2:30 – 4:30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5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produce neutrons a specially designed neutron generator was used that continuously emitted</a:t>
            </a:r>
            <a:r>
              <a:rPr lang="en-US" b="0" baseline="0" dirty="0" smtClean="0"/>
              <a:t> monenergistic not collimated neutrons with a kinetic energy of 2.45 MeV obtained in the DD fusion reaction.</a:t>
            </a:r>
          </a:p>
          <a:p>
            <a:r>
              <a:rPr lang="en-US" b="0" baseline="0" dirty="0" smtClean="0"/>
              <a:t>The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of neutron generator are: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1200" b="0" baseline="30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(ten to the fifth power)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microamps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(kilovolts)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1200" b="0" baseline="-25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(sulfur hexafluoride at eight atmospheres)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4:30 – 5:30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7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EL in two-phase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has been carried out.</a:t>
            </a:r>
            <a:endParaRPr lang="en-US" b="0" baseline="0" dirty="0" smtClean="0"/>
          </a:p>
          <a:p>
            <a:r>
              <a:rPr lang="en-US" b="0" baseline="0" dirty="0" smtClean="0"/>
              <a:t>The left picture shows the EL gap yield as a function of the electric field in the gap, measured using </a:t>
            </a:r>
            <a:r>
              <a:rPr lang="en-US" b="0" baseline="0" dirty="0" smtClean="0"/>
              <a:t>PMT or </a:t>
            </a:r>
            <a:r>
              <a:rPr lang="en-US" b="0" baseline="0" dirty="0" err="1" smtClean="0"/>
              <a:t>SiPM</a:t>
            </a:r>
            <a:r>
              <a:rPr lang="en-US" b="0" baseline="0" dirty="0" smtClean="0"/>
              <a:t> </a:t>
            </a:r>
            <a:r>
              <a:rPr lang="en-US" b="0" baseline="0" dirty="0" smtClean="0"/>
              <a:t>signal.</a:t>
            </a:r>
          </a:p>
          <a:p>
            <a:r>
              <a:rPr lang="en-US" b="0" baseline="0" dirty="0" smtClean="0"/>
              <a:t>The right picture shows t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he amplitude spectrum of the total PMT signal from the EL gap induced by X-ray from a mixture of the Cd and Am radioactive sources.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EL gap yield: 15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(1.4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/e) and good energy resolution: 22% at 60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7 kV/cm field in the EL gap.</a:t>
            </a:r>
            <a:endParaRPr lang="en-US" sz="12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endParaRPr lang="en-US" baseline="0" dirty="0" smtClean="0"/>
          </a:p>
          <a:p>
            <a:r>
              <a:rPr lang="en-US" baseline="0" dirty="0" smtClean="0"/>
              <a:t>5:30 – 6:30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Recently, we have presented a comprehensive analysis of photon emission and atomic collision processes in two-phase argon doped with xenon and nitrogen. </a:t>
            </a:r>
          </a:p>
          <a:p>
            <a:r>
              <a:rPr lang="en-US" dirty="0" smtClean="0"/>
              <a:t>The problem is currently under study in our group.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</a:t>
            </a:r>
            <a:r>
              <a:rPr lang="en-US" baseline="0" dirty="0" smtClean="0"/>
              <a:t> can find details in the article.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6:30 – 7:30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>
                <a:solidFill>
                  <a:prstClr val="black"/>
                </a:solidFill>
              </a:rPr>
              <a:pPr/>
              <a:t>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9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0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3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9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3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D307-4BCE-4662-8BED-A22C4E5B94BC}" type="datetimeFigureOut">
              <a:rPr lang="ru-RU" smtClean="0"/>
              <a:t>22.02.2017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6.xml"/><Relationship Id="rId7" Type="http://schemas.openxmlformats.org/officeDocument/2006/relationships/image" Target="../media/image2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.xml"/><Relationship Id="rId7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165377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C00000"/>
                </a:solidFill>
              </a:rPr>
              <a:t>Measurement of ionization yields of nuclear recoils in liquid argon using two-phase </a:t>
            </a:r>
            <a:r>
              <a:rPr lang="en-US" sz="3600" b="1" dirty="0" smtClean="0">
                <a:solidFill>
                  <a:srgbClr val="C00000"/>
                </a:solidFill>
              </a:rPr>
              <a:t>detector</a:t>
            </a:r>
            <a:endParaRPr lang="en-US" altLang="he-IL" sz="3600" b="1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2068" y="4330156"/>
            <a:ext cx="8699863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0099"/>
                </a:solidFill>
              </a:rPr>
              <a:t>Instrumentation for Colliding Beam Physics (INSTR-17</a:t>
            </a:r>
            <a:r>
              <a:rPr lang="en-US" sz="2400" b="1" dirty="0" smtClean="0">
                <a:solidFill>
                  <a:srgbClr val="000099"/>
                </a:solidFill>
              </a:rPr>
              <a:t>)</a:t>
            </a:r>
            <a:endParaRPr lang="ru-RU" sz="2400" b="1" dirty="0" smtClean="0">
              <a:solidFill>
                <a:srgbClr val="000099"/>
              </a:solidFill>
            </a:endParaRPr>
          </a:p>
          <a:p>
            <a:pPr algn="ctr"/>
            <a:r>
              <a:rPr lang="en-US" altLang="ru-RU" sz="2400" b="1" dirty="0" smtClean="0">
                <a:solidFill>
                  <a:srgbClr val="000099"/>
                </a:solidFill>
              </a:rPr>
              <a:t>March 1, 201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7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algn="ctr" eaLnBrk="1" hangingPunct="1"/>
            <a:endParaRPr lang="en-US" altLang="ru-RU" sz="2400" b="1" dirty="0">
              <a:solidFill>
                <a:srgbClr val="000099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2028429"/>
            <a:ext cx="9144000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Bondar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A. </a:t>
            </a:r>
            <a:r>
              <a:rPr lang="en-US" altLang="he-IL" sz="2000" b="1" dirty="0" err="1" smtClean="0">
                <a:solidFill>
                  <a:srgbClr val="000099"/>
                </a:solidFill>
              </a:rPr>
              <a:t>Buzulutskov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,</a:t>
            </a:r>
            <a:r>
              <a:rPr lang="en-US" sz="2000" b="1" dirty="0">
                <a:solidFill>
                  <a:srgbClr val="000099"/>
                </a:solidFill>
              </a:rPr>
              <a:t> </a:t>
            </a:r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Dolgov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Grishnyaev</a:t>
            </a:r>
            <a:r>
              <a:rPr lang="en-US" sz="2000" b="1" dirty="0" smtClean="0">
                <a:solidFill>
                  <a:srgbClr val="000099"/>
                </a:solidFill>
              </a:rPr>
              <a:t>, V. </a:t>
            </a:r>
            <a:r>
              <a:rPr lang="en-US" sz="2000" b="1" dirty="0" err="1" smtClean="0">
                <a:solidFill>
                  <a:srgbClr val="000099"/>
                </a:solidFill>
              </a:rPr>
              <a:t>Nosov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endParaRPr lang="en-US" sz="2000" b="1" dirty="0" smtClean="0">
              <a:solidFill>
                <a:srgbClr val="000099"/>
              </a:solidFill>
            </a:endParaRPr>
          </a:p>
          <a:p>
            <a:pPr algn="ctr"/>
            <a:r>
              <a:rPr lang="en-US" sz="2000" b="1" u="sng" dirty="0" smtClean="0">
                <a:solidFill>
                  <a:srgbClr val="000099"/>
                </a:solidFill>
              </a:rPr>
              <a:t>V. </a:t>
            </a:r>
            <a:r>
              <a:rPr lang="en-US" sz="2000" b="1" u="sng" dirty="0" err="1" smtClean="0">
                <a:solidFill>
                  <a:srgbClr val="000099"/>
                </a:solidFill>
              </a:rPr>
              <a:t>Oleinikov</a:t>
            </a:r>
            <a:r>
              <a:rPr lang="en-US" altLang="he-IL" sz="2000" b="1" u="sng" dirty="0" smtClean="0">
                <a:solidFill>
                  <a:srgbClr val="000099"/>
                </a:solidFill>
              </a:rPr>
              <a:t> (speaker)</a:t>
            </a:r>
            <a:r>
              <a:rPr lang="en-US" sz="2000" b="1" dirty="0" smtClean="0">
                <a:solidFill>
                  <a:srgbClr val="000099"/>
                </a:solidFill>
              </a:rPr>
              <a:t>, S. </a:t>
            </a:r>
            <a:r>
              <a:rPr lang="en-US" sz="2000" b="1" dirty="0" err="1">
                <a:solidFill>
                  <a:srgbClr val="000099"/>
                </a:solidFill>
              </a:rPr>
              <a:t>Polosatkin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r>
              <a:rPr lang="en-US" sz="2000" b="1" dirty="0" smtClean="0">
                <a:solidFill>
                  <a:srgbClr val="000099"/>
                </a:solidFill>
              </a:rPr>
              <a:t>, L. </a:t>
            </a:r>
            <a:r>
              <a:rPr lang="en-US" sz="2000" b="1" dirty="0" err="1" smtClean="0">
                <a:solidFill>
                  <a:srgbClr val="000099"/>
                </a:solidFill>
              </a:rPr>
              <a:t>Shekhtman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Shemyakina</a:t>
            </a:r>
            <a:r>
              <a:rPr lang="en-US" sz="2000" b="1" dirty="0" smtClean="0">
                <a:solidFill>
                  <a:srgbClr val="000099"/>
                </a:solidFill>
              </a:rPr>
              <a:t>, A. </a:t>
            </a:r>
            <a:r>
              <a:rPr lang="en-US" sz="2000" b="1" dirty="0" err="1">
                <a:solidFill>
                  <a:srgbClr val="000099"/>
                </a:solidFill>
              </a:rPr>
              <a:t>Sokolov</a:t>
            </a:r>
            <a:endParaRPr lang="en-US" altLang="he-IL" sz="2000" b="1" baseline="30000" dirty="0">
              <a:solidFill>
                <a:srgbClr val="000099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1" y="3177177"/>
            <a:ext cx="91440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Institute of Nuclear Physics (</a:t>
            </a:r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INP), Novosibirsk, Russia</a:t>
            </a:r>
          </a:p>
          <a:p>
            <a:pPr algn="ctr"/>
            <a:r>
              <a:rPr lang="en-US" altLang="he-IL" sz="1800" i="1" dirty="0">
                <a:solidFill>
                  <a:srgbClr val="000099"/>
                </a:solidFill>
              </a:rPr>
              <a:t>Novosibirsk State University (NSU), Novosibirsk, Russia</a:t>
            </a:r>
          </a:p>
        </p:txBody>
      </p:sp>
    </p:spTree>
    <p:extLst>
      <p:ext uri="{BB962C8B-B14F-4D97-AF65-F5344CB8AC3E}">
        <p14:creationId xmlns:p14="http://schemas.microsoft.com/office/powerpoint/2010/main" val="18612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raw signals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3357724"/>
            <a:ext cx="4273258" cy="34394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2868"/>
            <a:ext cx="4455653" cy="5620735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587729" y="661601"/>
            <a:ext cx="4572000" cy="269612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primary ionization charge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was produced by either 60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gamma from 241Am or 2.45 MeV neutron from DD-generator.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A typical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oscillogram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with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raw signal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and an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integral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spectrum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for Am isotope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integral spectra for Am, neutron and background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runs.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800100"/>
            <a:ext cx="4273406" cy="3615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34" y="800100"/>
            <a:ext cx="4254797" cy="35392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experimental and theoretical spectra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4413708"/>
            <a:ext cx="9144000" cy="241912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To measure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subtracted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background-run contribution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neutron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run. After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this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subtracted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gamma-ray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contribution,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resulted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radiative capture in surrounding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materials. Finally,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pulse integral was normalized to that of 60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peak and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found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spectrum end-point in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units of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ne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theoretical spectrum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was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convolved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with an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energy resolution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function.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ionization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yield was calculated by dividing the end point of experimental spectrum to the theoretical one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results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" y="934948"/>
            <a:ext cx="4158628" cy="3571402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473575" y="1135530"/>
            <a:ext cx="4670425" cy="415498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yield: </a:t>
            </a: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5.9 +- 0.8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and 7.4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+- 1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e-/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keV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at  0.56 and 0.62 kV/cm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 field dependence is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well described by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Jaffe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model (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red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curve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 systematic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error is dominant and occurs because of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using liquid </a:t>
            </a:r>
            <a:r>
              <a:rPr lang="en-US" sz="2000" b="1" dirty="0" err="1" smtClean="0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ionization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yield of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electron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recoil for calibration.</a:t>
            </a:r>
            <a:endParaRPr lang="en-US" sz="2000" b="1" dirty="0">
              <a:solidFill>
                <a:srgbClr val="000099"/>
              </a:solidFill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27" y="5153098"/>
            <a:ext cx="1255951" cy="1829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57" y="5525056"/>
            <a:ext cx="1701689" cy="4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101337" y="998484"/>
            <a:ext cx="1983845" cy="2969704"/>
            <a:chOff x="109415" y="2119593"/>
            <a:chExt cx="1983845" cy="2969704"/>
          </a:xfrm>
        </p:grpSpPr>
        <p:sp>
          <p:nvSpPr>
            <p:cNvPr id="3" name="Rectangle 2 2"/>
            <p:cNvSpPr/>
            <p:nvPr/>
          </p:nvSpPr>
          <p:spPr>
            <a:xfrm>
              <a:off x="124210" y="2119593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09416" y="4446202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/>
            <p:cNvSpPr/>
            <p:nvPr/>
          </p:nvSpPr>
          <p:spPr>
            <a:xfrm>
              <a:off x="596760" y="3232746"/>
              <a:ext cx="663191" cy="6631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 стрелкой 17"/>
            <p:cNvCxnSpPr/>
            <p:nvPr/>
          </p:nvCxnSpPr>
          <p:spPr>
            <a:xfrm flipH="1">
              <a:off x="928353" y="3970312"/>
              <a:ext cx="2" cy="358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 flipV="1">
              <a:off x="943151" y="2881186"/>
              <a:ext cx="0" cy="320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Рисунок 2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22" y="3412106"/>
              <a:ext cx="545668" cy="211866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16" y="4051366"/>
              <a:ext cx="949569" cy="186102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91" y="2999894"/>
              <a:ext cx="949569" cy="18610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37661" y="2131593"/>
              <a:ext cx="173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Two-phase CRAD</a:t>
              </a:r>
              <a:endParaRPr lang="ru-RU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9415" y="4602001"/>
              <a:ext cx="1637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BGO counter</a:t>
              </a:r>
              <a:endParaRPr lang="ru-RU" dirty="0"/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3746500" y="885794"/>
            <a:ext cx="4261339" cy="3292506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0" y="4178300"/>
            <a:ext cx="9144000" cy="267765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Previously we used spectra subtraction to reject background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events, but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also there is opportunity to use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S2 /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S1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as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discriminator factor for nuclear and electron recoil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We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sodium 22 isotope, which produce two gamma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quanta. One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of them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BGO counter and produced trigger and another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one was detected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Unfortunately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, S1 signal is low, so we plan to install additional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SiMP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matrix on the detector bottom and improve light collection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4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7"/>
          <p:cNvGrpSpPr>
            <a:grpSpLocks/>
          </p:cNvGrpSpPr>
          <p:nvPr/>
        </p:nvGrpSpPr>
        <p:grpSpPr bwMode="auto">
          <a:xfrm>
            <a:off x="73576" y="1267808"/>
            <a:ext cx="4813734" cy="3325213"/>
            <a:chOff x="881018" y="1629671"/>
            <a:chExt cx="5274418" cy="3881686"/>
          </a:xfrm>
        </p:grpSpPr>
        <p:sp>
          <p:nvSpPr>
            <p:cNvPr id="7" name="Rectangle 4"/>
            <p:cNvSpPr/>
            <p:nvPr/>
          </p:nvSpPr>
          <p:spPr>
            <a:xfrm>
              <a:off x="3665048" y="2338519"/>
              <a:ext cx="1828507" cy="1733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3"/>
            <p:cNvSpPr/>
            <p:nvPr/>
          </p:nvSpPr>
          <p:spPr>
            <a:xfrm>
              <a:off x="1260370" y="3936842"/>
              <a:ext cx="1079327" cy="1079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3203159" y="1776646"/>
              <a:ext cx="2736412" cy="28077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0" name="Oval 6"/>
            <p:cNvSpPr/>
            <p:nvPr/>
          </p:nvSpPr>
          <p:spPr>
            <a:xfrm>
              <a:off x="1692101" y="4368564"/>
              <a:ext cx="215865" cy="2158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1"/>
            <p:cNvCxnSpPr>
              <a:stCxn id="10" idx="7"/>
            </p:cNvCxnSpPr>
            <p:nvPr/>
          </p:nvCxnSpPr>
          <p:spPr>
            <a:xfrm flipV="1">
              <a:off x="1876222" y="3071812"/>
              <a:ext cx="2336426" cy="132849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/>
            <p:nvPr/>
          </p:nvCxnSpPr>
          <p:spPr>
            <a:xfrm>
              <a:off x="4212647" y="3071812"/>
              <a:ext cx="5031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/>
            <p:cNvCxnSpPr/>
            <p:nvPr/>
          </p:nvCxnSpPr>
          <p:spPr>
            <a:xfrm>
              <a:off x="4715805" y="3071812"/>
              <a:ext cx="1080914" cy="936455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e 18"/>
            <p:cNvSpPr/>
            <p:nvPr/>
          </p:nvSpPr>
          <p:spPr>
            <a:xfrm>
              <a:off x="4106302" y="2963881"/>
              <a:ext cx="215865" cy="215861"/>
            </a:xfrm>
            <a:prstGeom prst="pie">
              <a:avLst>
                <a:gd name="adj1" fmla="val 21539387"/>
                <a:gd name="adj2" fmla="val 9087147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black"/>
                </a:solidFill>
              </a:endParaRPr>
            </a:p>
          </p:txBody>
        </p:sp>
        <p:sp>
          <p:nvSpPr>
            <p:cNvPr id="15" name="Explosion 1 19"/>
            <p:cNvSpPr/>
            <p:nvPr/>
          </p:nvSpPr>
          <p:spPr>
            <a:xfrm>
              <a:off x="4155506" y="3016259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6" name="Explosion 1 20"/>
            <p:cNvSpPr/>
            <p:nvPr/>
          </p:nvSpPr>
          <p:spPr>
            <a:xfrm>
              <a:off x="4669774" y="3003561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4070639" y="4020558"/>
              <a:ext cx="700720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ru-RU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cm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2288162" y="3668605"/>
              <a:ext cx="306339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4120587" y="3060701"/>
              <a:ext cx="317449" cy="368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α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881018" y="5141537"/>
              <a:ext cx="2322141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D-D neutron generator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4636839" y="2365302"/>
              <a:ext cx="1238847" cy="108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 err="1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SiPM</a:t>
              </a:r>
              <a:r>
                <a:rPr lang="en-US" altLang="ru-RU" sz="18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matrix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5849098" y="4038424"/>
              <a:ext cx="306338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2895978" y="1629671"/>
              <a:ext cx="1862237" cy="65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Cryostat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763963"/>
            <a:ext cx="40481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low-energy </a:t>
            </a:r>
            <a:r>
              <a:rPr lang="en-US" altLang="ru-RU" sz="2800" b="1" dirty="0">
                <a:solidFill>
                  <a:srgbClr val="000099"/>
                </a:solidFill>
              </a:rPr>
              <a:t>calibration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0" y="5250974"/>
            <a:ext cx="5032375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Having high spatial resolution in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detector,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of 1 mm,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we expect reaching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accuracy  of about 2</a:t>
            </a:r>
            <a:r>
              <a:rPr lang="en-US" altLang="ru-RU" sz="1800" b="1" baseline="30000" dirty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800" b="1" dirty="0" err="1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5478344" y="1060832"/>
            <a:ext cx="3566789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The double-scattering concept has been recently realized in </a:t>
            </a:r>
            <a:r>
              <a:rPr lang="en-US" sz="1800" b="1" dirty="0" err="1" smtClean="0">
                <a:solidFill>
                  <a:srgbClr val="000099"/>
                </a:solidFill>
              </a:rPr>
              <a:t>LXe</a:t>
            </a:r>
            <a:r>
              <a:rPr lang="en-US" sz="1800" b="1" dirty="0" smtClean="0">
                <a:solidFill>
                  <a:srgbClr val="000099"/>
                </a:solidFill>
              </a:rPr>
              <a:t> in LUX experiment [arXiv:1608.05381]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5478344" y="2811564"/>
            <a:ext cx="3566789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Recoil </a:t>
            </a:r>
            <a:r>
              <a:rPr lang="en-US" sz="1800" b="1" dirty="0">
                <a:solidFill>
                  <a:srgbClr val="000099"/>
                </a:solidFill>
              </a:rPr>
              <a:t>energy dependence as a function of the neutron scattering angle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84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3600" b="1">
                <a:solidFill>
                  <a:srgbClr val="000099"/>
                </a:solidFill>
                <a:latin typeface="Comic Sans MS" panose="030F0702030302020204" pitchFamily="66" charset="0"/>
              </a:rPr>
              <a:t>Summary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440120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We have measured the ionization yields of nuclear recoils in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using neutron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scattering technique,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in new ranges of energies and electric fields.</a:t>
            </a:r>
            <a:endParaRPr lang="en-US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double-scattering technique, for low-energy calibration of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dark matter detectors, is in the course in our lab.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We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continue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to study proportional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electroluminescence in two-phase Ar.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particular, we are trying to resolve the problem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doping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and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N2 in the two-phase mode.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These studies are conducted in the frame of R&amp;D program for the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DarkSide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dark matter search experiment.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Backup slides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>
                <a:solidFill>
                  <a:srgbClr val="000099"/>
                </a:solidFill>
              </a:rPr>
              <a:t>Novosibirsk group presentation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311275"/>
            <a:ext cx="9144000" cy="49561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2000" b="1" dirty="0" err="1">
                <a:solidFill>
                  <a:srgbClr val="000099"/>
                </a:solidFill>
              </a:rPr>
              <a:t>Budker</a:t>
            </a:r>
            <a:r>
              <a:rPr lang="en-US" altLang="ru-RU" sz="2000" b="1" dirty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000" b="1" dirty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Also, w</a:t>
            </a:r>
            <a:r>
              <a:rPr lang="en-US" altLang="ru-RU" sz="2000" b="1" dirty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collaboration.</a:t>
            </a:r>
          </a:p>
          <a:p>
            <a:endParaRPr lang="en-US" altLang="ru-RU" sz="2000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management: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Buzulutskov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(leader),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Bondar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(deputy director of BINP and dean of Physics Department of NSU),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Dolgov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(head of LCEP).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members: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Sokolov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(senior scientist), L.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Shekhtman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(leading scientist),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Nosov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R.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Snopkov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Shemyakina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Oleinikov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A.Chegodaev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(technician).</a:t>
            </a:r>
          </a:p>
          <a:p>
            <a:endParaRPr lang="en-US" altLang="ru-RU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We also collaborate with S.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Polosatkin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and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Grishnyaev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from Plasma Division (BINP) on DD neutron generator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628407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3" name="Rectangle 2 2"/>
          <p:cNvSpPr/>
          <p:nvPr/>
        </p:nvSpPr>
        <p:spPr>
          <a:xfrm>
            <a:off x="124210" y="2119593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9416" y="4446202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96760" y="3232746"/>
            <a:ext cx="663191" cy="663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928353" y="3970312"/>
            <a:ext cx="2" cy="35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943151" y="2881186"/>
            <a:ext cx="0" cy="32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2" y="3412106"/>
            <a:ext cx="545668" cy="21186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6" y="4051366"/>
            <a:ext cx="949569" cy="18610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91" y="2999894"/>
            <a:ext cx="949569" cy="1861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661" y="2131593"/>
            <a:ext cx="173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Two-phase CRAD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09415" y="4602001"/>
            <a:ext cx="16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BGO counter</a:t>
            </a:r>
            <a:endParaRPr lang="ru-RU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392755" y="854856"/>
            <a:ext cx="3971397" cy="3104581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2127075" y="3888512"/>
            <a:ext cx="4385462" cy="2930155"/>
            <a:chOff x="2230502" y="3183395"/>
            <a:chExt cx="4572001" cy="332800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0502" y="3183395"/>
              <a:ext cx="4572001" cy="33280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2280" y="4003634"/>
              <a:ext cx="2467482" cy="1145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S1 distribution of time delay with respect to the trigger</a:t>
              </a:r>
              <a:endParaRPr lang="ru-RU" dirty="0"/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364153" y="860086"/>
            <a:ext cx="2779848" cy="575542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We 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sodium 22 isotope, which produce two gamma quanta.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One of them was detected by BGO counter and produced trigger and another one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 this spectrum we clearly see peak near trigger time, so signals were really from sodium 22 isotope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Optical spectra</a:t>
            </a:r>
          </a:p>
        </p:txBody>
      </p:sp>
      <p:pic>
        <p:nvPicPr>
          <p:cNvPr id="3" name="Picture 9" descr="D:\CONFERENCES\BINP\Oct15\OptSpectr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8314"/>
            <a:ext cx="4674742" cy="357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8" y="1008587"/>
            <a:ext cx="4280952" cy="34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3200" b="1">
                <a:solidFill>
                  <a:srgbClr val="000099"/>
                </a:solidFill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1078821"/>
            <a:ext cx="9144000" cy="440120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marL="457200" indent="-457200">
              <a:buAutoNum type="arabicPeriod"/>
            </a:pPr>
            <a:r>
              <a:rPr lang="en-US" altLang="ru-RU" sz="2400" b="1" dirty="0">
                <a:solidFill>
                  <a:srgbClr val="000099"/>
                </a:solidFill>
              </a:rPr>
              <a:t>Our global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objectives and current activity.</a:t>
            </a:r>
          </a:p>
          <a:p>
            <a:pPr marL="457200" indent="-457200">
              <a:buAutoNum type="arabicPeriod"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>
                <a:solidFill>
                  <a:srgbClr val="000099"/>
                </a:solidFill>
              </a:rPr>
              <a:t>2.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Description of a </a:t>
            </a:r>
            <a:r>
              <a:rPr lang="en-US" altLang="ru-RU" sz="2400" b="1" dirty="0">
                <a:solidFill>
                  <a:srgbClr val="000099"/>
                </a:solidFill>
              </a:rPr>
              <a:t>two-phase Cryogenic Avalanche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 (CRAD)</a:t>
            </a:r>
          </a:p>
          <a:p>
            <a:endParaRPr lang="ru-RU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 smtClean="0">
                <a:solidFill>
                  <a:srgbClr val="000099"/>
                </a:solidFill>
              </a:rPr>
              <a:t>3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Our recent </a:t>
            </a:r>
            <a:r>
              <a:rPr lang="en-US" altLang="ru-RU" sz="2400" b="1" dirty="0">
                <a:solidFill>
                  <a:srgbClr val="000099"/>
                </a:solidFill>
              </a:rPr>
              <a:t>results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on ionization </a:t>
            </a:r>
            <a:r>
              <a:rPr lang="en-US" altLang="ru-RU" sz="2400" b="1" dirty="0">
                <a:solidFill>
                  <a:srgbClr val="000099"/>
                </a:solidFill>
              </a:rPr>
              <a:t>yields 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liquid Ar</a:t>
            </a:r>
            <a:r>
              <a:rPr lang="en-US" altLang="ru-RU" sz="2400" b="1" dirty="0">
                <a:solidFill>
                  <a:srgbClr val="000099"/>
                </a:solidFill>
              </a:rPr>
              <a:t>. </a:t>
            </a:r>
          </a:p>
          <a:p>
            <a:pPr marL="0" indent="0" eaLnBrk="1" hangingPunct="1"/>
            <a:endParaRPr lang="en-US" altLang="ru-RU" sz="2400" b="1" baseline="-25000" dirty="0">
              <a:solidFill>
                <a:srgbClr val="000099"/>
              </a:solidFill>
            </a:endParaRPr>
          </a:p>
          <a:p>
            <a:pPr marL="0" indent="0"/>
            <a:r>
              <a:rPr lang="en-US" altLang="ru-RU" sz="2400" b="1" dirty="0" smtClean="0">
                <a:solidFill>
                  <a:srgbClr val="000099"/>
                </a:solidFill>
              </a:rPr>
              <a:t>4. Future plans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>
                <a:solidFill>
                  <a:srgbClr val="000099"/>
                </a:solidFill>
              </a:rPr>
              <a:t>S1/S2 selection technique</a:t>
            </a:r>
            <a:endParaRPr lang="ru-RU" altLang="ru-RU" sz="2400" b="1" baseline="-25000" dirty="0">
              <a:solidFill>
                <a:srgbClr val="000099"/>
              </a:solidFill>
            </a:endParaRP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Neutron double-scattering</a:t>
            </a:r>
          </a:p>
          <a:p>
            <a:pPr eaLnBrk="1" hangingPunct="1"/>
            <a:endParaRPr lang="en-US" altLang="ru-RU" sz="2400" b="1" dirty="0">
              <a:solidFill>
                <a:srgbClr val="000099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</a:rPr>
              <a:t>5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>
                <a:solidFill>
                  <a:srgbClr val="000099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437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Resolving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problem of EL yield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is in progress.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2" y="1451072"/>
            <a:ext cx="3387599" cy="273582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744369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94 (2011) 52001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12" y="1303383"/>
            <a:ext cx="3505200" cy="280332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26120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10109F"/>
                </a:solidFill>
                <a:latin typeface="Comic Sans MS" panose="030F0702030302020204" pitchFamily="66" charset="0"/>
              </a:rPr>
              <a:t>EPL, 112 (2015) 19001</a:t>
            </a:r>
            <a:endParaRPr lang="ru-RU" sz="1800" b="1" dirty="0">
              <a:solidFill>
                <a:srgbClr val="10109F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5" y="4186900"/>
            <a:ext cx="3464560" cy="2614130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131968" y="4425324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 result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856" y="2103063"/>
            <a:ext cx="4491144" cy="3566291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469044" y="1223037"/>
            <a:ext cx="3332056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LXe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 0.7 –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100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2699963"/>
            <a:ext cx="4166885" cy="2176838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95098" y="1922799"/>
            <a:ext cx="3719437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17 – 57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but in [PE/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87327"/>
            <a:ext cx="3346005" cy="24915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66473"/>
            <a:ext cx="3346005" cy="2447078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937" y="1078465"/>
            <a:ext cx="2678125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XENON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71" y="1278520"/>
            <a:ext cx="4189062" cy="2887953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56957" y="878410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Chamber 3D - view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297362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92300"/>
            <a:ext cx="41973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6198"/>
            <a:ext cx="4063919" cy="3312606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02294" y="1724467"/>
            <a:ext cx="2943686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Our previous results</a:t>
            </a:r>
          </a:p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(2014) 12001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10" y="1194707"/>
            <a:ext cx="4166885" cy="2176838"/>
          </a:xfrm>
          <a:prstGeom prst="rect">
            <a:avLst/>
          </a:prstGeom>
        </p:spPr>
      </p:pic>
      <p:sp>
        <p:nvSpPr>
          <p:cNvPr id="9" name="Rectangle 10 1"/>
          <p:cNvSpPr>
            <a:spLocks noChangeArrowheads="1"/>
          </p:cNvSpPr>
          <p:nvPr/>
        </p:nvSpPr>
        <p:spPr bwMode="auto">
          <a:xfrm>
            <a:off x="4795723" y="800100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310" y="4867532"/>
            <a:ext cx="4147197" cy="1717438"/>
          </a:xfrm>
          <a:prstGeom prst="rect">
            <a:avLst/>
          </a:prstGeom>
        </p:spPr>
      </p:pic>
      <p:sp>
        <p:nvSpPr>
          <p:cNvPr id="10" name="Rectangle 10 2"/>
          <p:cNvSpPr>
            <a:spLocks noChangeArrowheads="1"/>
          </p:cNvSpPr>
          <p:nvPr/>
        </p:nvSpPr>
        <p:spPr bwMode="auto">
          <a:xfrm>
            <a:off x="4766189" y="4082501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83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02786"/>
            <a:ext cx="4590817" cy="374209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653078" y="1091345"/>
            <a:ext cx="4490922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yields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nuclear recoils in liquid argon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at 80 and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(EPL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2014) 12001) 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1558088"/>
            <a:ext cx="4470400" cy="529991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is ratio of number 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pPr lvl="0"/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eclectic fields.</a:t>
            </a:r>
          </a:p>
          <a:p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>
                <a:solidFill>
                  <a:srgbClr val="000099"/>
                </a:solidFill>
              </a:rPr>
              <a:t>Our global objective and current activity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900615"/>
            <a:ext cx="9144000" cy="600164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en-US" altLang="ru-RU" sz="2400" b="1" dirty="0">
                <a:solidFill>
                  <a:srgbClr val="000099"/>
                </a:solidFill>
              </a:rPr>
              <a:t>Development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of </a:t>
            </a:r>
            <a:r>
              <a:rPr lang="en-US" altLang="ru-RU" sz="2400" b="1" dirty="0">
                <a:solidFill>
                  <a:srgbClr val="000099"/>
                </a:solidFill>
              </a:rPr>
              <a:t>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of ultimate sensitivity for dark matter search and coherent neutrino nucleus scattering experiments and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their energy calibration. 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Our group </a:t>
            </a:r>
            <a:r>
              <a:rPr lang="en-US" altLang="ru-RU" sz="2400" b="1" dirty="0">
                <a:solidFill>
                  <a:srgbClr val="000099"/>
                </a:solidFill>
              </a:rPr>
              <a:t>is currently conducting researches in the following directions, in the frame of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Laboratory </a:t>
            </a:r>
            <a:r>
              <a:rPr lang="en-US" altLang="ru-RU" sz="2400" b="1" dirty="0">
                <a:solidFill>
                  <a:srgbClr val="000099"/>
                </a:solidFill>
              </a:rPr>
              <a:t>of Cosmology and Elementary Particles (NSU and BINP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) and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DarkSide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experiment: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</a:rPr>
              <a:t>of electroluminescence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(EL) yields </a:t>
            </a:r>
            <a:r>
              <a:rPr lang="en-US" altLang="ru-RU" sz="2400" b="1" dirty="0">
                <a:solidFill>
                  <a:srgbClr val="000099"/>
                </a:solidFill>
              </a:rPr>
              <a:t>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two-phase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</a:t>
            </a:r>
            <a:r>
              <a:rPr lang="en-US" altLang="ru-RU" sz="2400" b="1" dirty="0">
                <a:solidFill>
                  <a:srgbClr val="000099"/>
                </a:solidFill>
              </a:rPr>
              <a:t>using a 9-liter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and N2.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 </a:t>
            </a:r>
            <a:endParaRPr lang="ru-RU" altLang="ru-RU" sz="2400" b="1" dirty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using </a:t>
            </a:r>
            <a:r>
              <a:rPr lang="en-US" altLang="ru-RU" sz="2400" b="1" dirty="0" err="1">
                <a:solidFill>
                  <a:srgbClr val="000099"/>
                </a:solidFill>
              </a:rPr>
              <a:t>SiPM</a:t>
            </a:r>
            <a:r>
              <a:rPr lang="en-US" altLang="ru-RU" sz="2400" b="1" dirty="0">
                <a:solidFill>
                  <a:srgbClr val="000099"/>
                </a:solidFill>
              </a:rPr>
              <a:t>-matrices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97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Experimental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setup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3" descr="D:\CONFERENCES\BINP\Oct15\Setup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44"/>
            <a:ext cx="7274075" cy="481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7" y="2767013"/>
            <a:ext cx="4297363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5847882"/>
            <a:ext cx="4241725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A vacuum-insulated </a:t>
            </a:r>
            <a:r>
              <a:rPr lang="en-US" altLang="ru-RU" sz="1800" b="1" dirty="0">
                <a:solidFill>
                  <a:srgbClr val="000099"/>
                </a:solidFill>
                <a:latin typeface="Comic Sans MS" pitchFamily="66" charset="0"/>
              </a:rPr>
              <a:t>9 liters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two-phase</a:t>
            </a:r>
            <a:r>
              <a:rPr lang="en-US" altLang="ru-RU" sz="1800" b="1" dirty="0">
                <a:solidFill>
                  <a:srgbClr val="000099"/>
                </a:solidFill>
                <a:latin typeface="Comic Sans MS" pitchFamily="66" charset="0"/>
              </a:rPr>
              <a:t> cryogenic chamber filled with 2.5 liters of liquid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Прямая со стрелкой 5"/>
          <p:cNvCxnSpPr>
            <a:stCxn id="5" idx="0"/>
          </p:cNvCxnSpPr>
          <p:nvPr/>
        </p:nvCxnSpPr>
        <p:spPr>
          <a:xfrm flipH="1" flipV="1">
            <a:off x="2078182" y="4281056"/>
            <a:ext cx="42681" cy="15668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4241725" y="5320145"/>
            <a:ext cx="1147693" cy="9894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7552961" y="5113115"/>
            <a:ext cx="1472237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endParaRPr lang="en-US" altLang="ru-RU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8157873" y="5841723"/>
            <a:ext cx="295888" cy="494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932081" y="1976238"/>
            <a:ext cx="2943686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Assembly with EL gap and PMT readout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653048" y="2651502"/>
            <a:ext cx="1421873" cy="26686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 smtClean="0">
                <a:solidFill>
                  <a:srgbClr val="000099"/>
                </a:solidFill>
              </a:rPr>
              <a:t>Cryogenic </a:t>
            </a:r>
            <a:r>
              <a:rPr lang="en-US" altLang="ru-RU" sz="2800" b="1" dirty="0">
                <a:solidFill>
                  <a:srgbClr val="000099"/>
                </a:solidFill>
              </a:rPr>
              <a:t>chamber </a:t>
            </a:r>
          </a:p>
        </p:txBody>
      </p:sp>
      <p:pic>
        <p:nvPicPr>
          <p:cNvPr id="3" name="Picture 2" descr="D:\CONFERENCES\BINP\Oct15\SetupSche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9866"/>
            <a:ext cx="4711700" cy="40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398483"/>
            <a:ext cx="4572000" cy="445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3478" y="828904"/>
            <a:ext cx="1967807" cy="216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71936" y="782013"/>
            <a:ext cx="1578827" cy="223048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Hamamatsu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S13360-6050PE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6x6 mm</a:t>
            </a:r>
            <a:r>
              <a:rPr lang="en-US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   </a:t>
            </a:r>
          </a:p>
          <a:p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11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x11 matrix</a:t>
            </a: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6990080" y="5448355"/>
            <a:ext cx="1036320" cy="8762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7455971" y="6428286"/>
            <a:ext cx="1675314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Drift region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701214" y="6331016"/>
            <a:ext cx="1002214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gap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6361349" y="4895305"/>
            <a:ext cx="181691" cy="14292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7304690" y="2777066"/>
            <a:ext cx="626044" cy="1216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39214" y="5515749"/>
            <a:ext cx="866816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PMT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-476" y="4886873"/>
            <a:ext cx="4547078" cy="197746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  <a:defRPr/>
            </a:pP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The cryogenic chamber included a 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cathode 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electrode, two field-shaping electrodes, a THGEM0, immersed in liquid </a:t>
            </a:r>
            <a:r>
              <a:rPr lang="en-US" sz="175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 layer 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and 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a double-THGEM assembly, consisting of a THGEM1 and THGEM2, placed in the gas phase above the liquid.</a:t>
            </a:r>
          </a:p>
        </p:txBody>
      </p:sp>
    </p:spTree>
    <p:extLst>
      <p:ext uri="{BB962C8B-B14F-4D97-AF65-F5344CB8AC3E}">
        <p14:creationId xmlns:p14="http://schemas.microsoft.com/office/powerpoint/2010/main" val="37424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produced in BINP 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130102"/>
            <a:ext cx="5595938" cy="194117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To produce neutrons a specially designed neutron generator was used that continuously emitted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monoenergetic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not collimated neutrons with a kinetic energy of 2.45 MeV obtained in the DD fusion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reaction.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915511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822325"/>
            <a:ext cx="3548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18108" r="16103" b="28180"/>
          <a:stretch>
            <a:fillRect/>
          </a:stretch>
        </p:blipFill>
        <p:spPr bwMode="auto">
          <a:xfrm>
            <a:off x="6621463" y="3506788"/>
            <a:ext cx="25225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88" y="3639414"/>
            <a:ext cx="6556375" cy="163339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d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esign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20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/s 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2000" b="1" baseline="-25000" dirty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 in two-phase </a:t>
            </a:r>
            <a:r>
              <a:rPr lang="en-US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endParaRPr lang="en-US" altLang="ru-RU" sz="24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yields and amplitude spectra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2" descr="D:\CONFERENCES\BINP\Oct15\C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44" y="1083367"/>
            <a:ext cx="4523042" cy="36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5035531"/>
            <a:ext cx="9144000" cy="180972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EL gap yield as a function of the electric field in the gap, measured using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PMT or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SiPM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signal.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amplitude spectrum of the total PMT signal from the EL gap induced by X-ray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mixture of the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Cd and Am radioactive sources.</a:t>
            </a:r>
          </a:p>
          <a:p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yield: 15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1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and good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resolution: 22% at 60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an electric field of 7 kV/cm in the EL gap.</a:t>
            </a: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1" y="1083367"/>
            <a:ext cx="4460803" cy="33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The problem of doping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N2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1" y="800099"/>
            <a:ext cx="6708774" cy="425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 2"/>
          <p:cNvSpPr>
            <a:spLocks noChangeArrowheads="1"/>
          </p:cNvSpPr>
          <p:nvPr/>
        </p:nvSpPr>
        <p:spPr bwMode="auto">
          <a:xfrm>
            <a:off x="0" y="5048590"/>
            <a:ext cx="9144000" cy="169277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Photon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emission and atomic collision processes in two-phase argon doped with xenon and nitrogen: the most complete compilation over past 50 years (A.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Buzulutskov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Eprint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1702.03612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problem is currently under study in our group. You can find details in the article. </a:t>
            </a:r>
          </a:p>
        </p:txBody>
      </p:sp>
    </p:spTree>
    <p:extLst>
      <p:ext uri="{BB962C8B-B14F-4D97-AF65-F5344CB8AC3E}">
        <p14:creationId xmlns:p14="http://schemas.microsoft.com/office/powerpoint/2010/main" val="13066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54" y="1526238"/>
            <a:ext cx="4468223" cy="3248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69350"/>
            <a:ext cx="4590817" cy="3742094"/>
          </a:xfrm>
          <a:prstGeom prst="rect">
            <a:avLst/>
          </a:prstGeom>
        </p:spPr>
      </p:pic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-1" y="859850"/>
            <a:ext cx="4553183" cy="58539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is ratio of number 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yields of nuclear recoils in liquid argon  at 80 and 233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(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EPL, 108 (2014) 12001) </a:t>
            </a:r>
            <a:endParaRPr lang="en-US" sz="18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eclectic fields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9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228.561"/>
  <p:tag name="LATEXADDIN" val="\documentclass{article}&#10;\usepackage{amsmath}&#10;\pagestyle{empty}&#10;\begin{document}&#10;&#10;&#10;$$Q_{y}(E, \mathcal{E} ) \, [e^{-}/keV] = n_{e}(E, \mathcal{E} ) / E $$&#10;&#10;&#10;\end{document}"/>
  <p:tag name="IGUANATEXSIZE" val="20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618.0862"/>
  <p:tag name="LATEXADDIN" val="\documentclass{article}&#10;\usepackage{amsmath}&#10;\pagestyle{empty}&#10;\begin{document}&#10;&#10;&#10;Jaffe model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5245"/>
  <p:tag name="ORIGINALWIDTH" val="652.5911"/>
  <p:tag name="LATEXADDIN" val="\documentclass{article}&#10;\usepackage{amsmath}&#10;\pagestyle{empty}&#10;\begin{document}&#10;&#10;&#10;$Q_{y} = \frac{A}{1 + B / \mathcal{E}}$&#10;&#10;\end{document}"/>
  <p:tag name="IGUANATEXSIZE" val="20"/>
  <p:tag name="IGUANATEXCURSOR" val="11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18209</TotalTime>
  <Words>3849</Words>
  <Application>Microsoft Office PowerPoint</Application>
  <PresentationFormat>Экран (4:3)</PresentationFormat>
  <Paragraphs>349</Paragraphs>
  <Slides>25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Comic Sans MS</vt:lpstr>
      <vt:lpstr>Courier New</vt:lpstr>
      <vt:lpstr>Symbol</vt:lpstr>
      <vt:lpstr>System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974</cp:revision>
  <dcterms:created xsi:type="dcterms:W3CDTF">2017-01-31T10:55:29Z</dcterms:created>
  <dcterms:modified xsi:type="dcterms:W3CDTF">2017-02-22T06:33:18Z</dcterms:modified>
</cp:coreProperties>
</file>